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98" r:id="rId14"/>
    <p:sldId id="309" r:id="rId15"/>
    <p:sldId id="299" r:id="rId16"/>
    <p:sldId id="300" r:id="rId17"/>
    <p:sldId id="296" r:id="rId18"/>
    <p:sldId id="310" r:id="rId19"/>
    <p:sldId id="301" r:id="rId20"/>
    <p:sldId id="29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276" autoAdjust="0"/>
  </p:normalViewPr>
  <p:slideViewPr>
    <p:cSldViewPr snapToGrid="0">
      <p:cViewPr varScale="1">
        <p:scale>
          <a:sx n="51" d="100"/>
          <a:sy n="51" d="100"/>
        </p:scale>
        <p:origin x="1906" y="269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“Hola, mi nombre es Sol Yoon, soy estudiante de la Tecnicatura Universitaria en Programación, de la UTN modalidad a distancia, y junto con mi compañera Margarita Zerpa presentaremos nuestro trabajo integrador titulado </a:t>
            </a:r>
            <a:r>
              <a:rPr lang="es-ES" b="1" dirty="0"/>
              <a:t>‘Arboles con listas’</a:t>
            </a:r>
            <a:r>
              <a:rPr lang="es-ES" dirty="0"/>
              <a:t>, que se enmarca dentro de los temas propuestos por la cátedra.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1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73D18-1B3B-38EA-63EC-1259A717B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45D70-986C-5AE2-0EBC-445008CA4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6835C-61BC-9C53-2B80-4D09653A0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“Finalmente vemos representado el recorrido por niveles, también conocido como </a:t>
            </a:r>
            <a:r>
              <a:rPr lang="es-ES" b="1" dirty="0"/>
              <a:t>búsqueda en amplitud</a:t>
            </a:r>
            <a:r>
              <a:rPr lang="es-ES" dirty="0"/>
              <a:t>.</a:t>
            </a:r>
          </a:p>
          <a:p>
            <a:r>
              <a:rPr lang="es-ES" dirty="0"/>
              <a:t>A diferencia de los recorridos anteriores, este recorrido </a:t>
            </a:r>
            <a:r>
              <a:rPr lang="es-ES" b="1" dirty="0"/>
              <a:t>no se hace de forma recursiva</a:t>
            </a:r>
            <a:r>
              <a:rPr lang="es-ES" dirty="0"/>
              <a:t>, sino utilizando una </a:t>
            </a:r>
            <a:r>
              <a:rPr lang="es-ES" b="1" dirty="0"/>
              <a:t>estructura auxiliar como una cola (</a:t>
            </a:r>
            <a:r>
              <a:rPr lang="es-ES" b="1" dirty="0" err="1"/>
              <a:t>queue</a:t>
            </a:r>
            <a:r>
              <a:rPr lang="es-ES" b="1" dirty="0"/>
              <a:t>)</a:t>
            </a:r>
            <a:r>
              <a:rPr lang="es-ES" dirty="0"/>
              <a:t>.</a:t>
            </a:r>
          </a:p>
          <a:p>
            <a:r>
              <a:rPr lang="es-ES" dirty="0"/>
              <a:t>El recorrido se hace </a:t>
            </a:r>
            <a:r>
              <a:rPr lang="es-ES" b="1" dirty="0"/>
              <a:t>nivel por nivel</a:t>
            </a:r>
            <a:r>
              <a:rPr lang="es-ES" dirty="0"/>
              <a:t>, de izquierda a derecha.</a:t>
            </a:r>
            <a:br>
              <a:rPr lang="es-ES" dirty="0"/>
            </a:br>
            <a:r>
              <a:rPr lang="es-ES" dirty="0"/>
              <a:t>Comenzamos por la raíz del árbol, que es el nodo </a:t>
            </a:r>
            <a:r>
              <a:rPr lang="es-ES" b="1" dirty="0"/>
              <a:t>A</a:t>
            </a:r>
            <a:r>
              <a:rPr lang="es-ES" dirty="0"/>
              <a:t>.</a:t>
            </a:r>
          </a:p>
          <a:p>
            <a:r>
              <a:rPr lang="es-ES" dirty="0"/>
              <a:t>Luego pasamos al segundo nivel, visitando los nodos </a:t>
            </a:r>
            <a:r>
              <a:rPr lang="es-ES" b="1" dirty="0"/>
              <a:t>B</a:t>
            </a:r>
            <a:r>
              <a:rPr lang="es-ES" dirty="0"/>
              <a:t> y </a:t>
            </a:r>
            <a:r>
              <a:rPr lang="es-ES" b="1" dirty="0"/>
              <a:t>C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En el tercer nivel se recorren </a:t>
            </a:r>
            <a:r>
              <a:rPr lang="es-ES" b="1" dirty="0"/>
              <a:t>D, E, F y G</a:t>
            </a:r>
            <a:r>
              <a:rPr lang="es-ES" dirty="0"/>
              <a:t>, y finalmente, en el último nivel, los nodos </a:t>
            </a:r>
            <a:r>
              <a:rPr lang="es-ES" b="1" dirty="0"/>
              <a:t>H, I, J, K, L, M, N y O</a:t>
            </a:r>
            <a:r>
              <a:rPr lang="es-ES" dirty="0"/>
              <a:t>.</a:t>
            </a:r>
          </a:p>
          <a:p>
            <a:r>
              <a:rPr lang="es-ES" dirty="0"/>
              <a:t>Este recorrido es muy útil cuando queremos ver el árbol en orden de expansión o </a:t>
            </a:r>
            <a:r>
              <a:rPr lang="es-ES" b="1" dirty="0"/>
              <a:t>analizar su estructura jerárquica</a:t>
            </a:r>
            <a:r>
              <a:rPr lang="es-ES" dirty="0"/>
              <a:t> de forma horizontal.</a:t>
            </a:r>
          </a:p>
          <a:p>
            <a:r>
              <a:rPr lang="es-ES" dirty="0"/>
              <a:t>En Python, este tipo de recorrido se implementa utilizando una cola, por ejemplo con </a:t>
            </a:r>
            <a:r>
              <a:rPr lang="es-ES" dirty="0" err="1"/>
              <a:t>collections.deque</a:t>
            </a:r>
            <a:r>
              <a:rPr lang="es-ES" dirty="0"/>
              <a:t>, que nos permite ir agregando los hijos de cada nodo mientras los vamos sacando en orden.”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26F94-C2DB-333F-0607-02FA76D59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30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“Antes de mostrar cómo funciona nuestro árbol en código, es importante entender por qué usamos </a:t>
            </a:r>
            <a:r>
              <a:rPr lang="es-ES" b="1" dirty="0"/>
              <a:t>listas</a:t>
            </a:r>
            <a:r>
              <a:rPr lang="es-ES" dirty="0"/>
              <a:t> para representarlo y cómo operamos con ellas en Python.</a:t>
            </a:r>
          </a:p>
          <a:p>
            <a:r>
              <a:rPr lang="es-ES" dirty="0"/>
              <a:t>En Python, una </a:t>
            </a:r>
            <a:r>
              <a:rPr lang="es-ES" b="1" dirty="0"/>
              <a:t>lista</a:t>
            </a:r>
            <a:r>
              <a:rPr lang="es-ES" dirty="0"/>
              <a:t> es una estructura que nos permite almacenar múltiples elementos, de distintos tipos, de forma ordenada. Se define con corchetes y los elementos se acceden por su índice.</a:t>
            </a:r>
          </a:p>
          <a:p>
            <a:r>
              <a:rPr lang="es-ES" dirty="0"/>
              <a:t>Por ejemplo: tenemos esta lista que tiene a sus elementos encerrados en corchetes. Para imprimir uno de estos lo llamamos con el índice de su ubicación. En este caso, índice 0 imprimiría el valor 10.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4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C6CAA-5AEC-268A-E952-9DA2D25B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CE24A-242E-5A9A-376A-1AC1D1B49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F6158-65D5-D5B4-F6ED-1ACD08C6D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nuestro caso, cada nodo del árbol lo representamos con una lista de </a:t>
            </a:r>
            <a:r>
              <a:rPr lang="es-ES" b="1" dirty="0"/>
              <a:t>tres elementos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el </a:t>
            </a:r>
            <a:r>
              <a:rPr lang="es-ES" b="1" dirty="0"/>
              <a:t>valor del nodo</a:t>
            </a:r>
            <a:r>
              <a:rPr lang="es-ES" dirty="0"/>
              <a:t>, el </a:t>
            </a:r>
            <a:r>
              <a:rPr lang="es-ES" b="1" dirty="0"/>
              <a:t>subárbol izquierdo</a:t>
            </a:r>
            <a:r>
              <a:rPr lang="es-ES" dirty="0"/>
              <a:t> y el </a:t>
            </a:r>
            <a:r>
              <a:rPr lang="es-ES" b="1" dirty="0"/>
              <a:t>subárbol derecho</a:t>
            </a:r>
            <a:r>
              <a:rPr lang="es-ES" dirty="0"/>
              <a:t>.</a:t>
            </a:r>
          </a:p>
          <a:p>
            <a:r>
              <a:rPr lang="es-ES" dirty="0"/>
              <a:t>Por ejemplo, este árbol:</a:t>
            </a:r>
          </a:p>
          <a:p>
            <a:pPr>
              <a:buNone/>
            </a:pPr>
            <a:r>
              <a:rPr lang="es-ES" dirty="0"/>
              <a:t>Donde: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10 es la raíz,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lista en verde [5, [], []] es el hijo izquierdo,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lista en celeste [15, [], []] es el hijo derecho,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corchetes vacíos representan las listas vacías [] siendo éstas subárboles que todavía no existen.</a:t>
            </a:r>
          </a:p>
          <a:p>
            <a:pPr>
              <a:buFont typeface="Arial" panose="020B0604020202020204" pitchFamily="34" charset="0"/>
              <a:buNone/>
            </a:pPr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C3F9B-9D25-5F61-249E-8034E614D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04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C8AD-1300-42EC-40C2-FDB0210A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C4EB6-57F1-6AE5-CF8F-EFA5586D0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9B748-7AC7-465A-7DFE-C48F95BDB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trabajar con estos árboles representados como listas, usamos varias funciones u operaciones básicas :</a:t>
            </a:r>
            <a:br>
              <a:rPr lang="es-ES" dirty="0"/>
            </a:br>
            <a:br>
              <a:rPr lang="es-ES" dirty="0"/>
            </a:br>
            <a:endParaRPr lang="es-ES" dirty="0"/>
          </a:p>
          <a:p>
            <a:r>
              <a:rPr lang="es-ES" dirty="0"/>
              <a:t>También usamos </a:t>
            </a:r>
            <a:r>
              <a:rPr lang="es-ES" b="1" dirty="0"/>
              <a:t>recursión</a:t>
            </a:r>
            <a:r>
              <a:rPr lang="es-ES" dirty="0"/>
              <a:t> para recorrer el árbol de forma eficiente, y estructuras auxiliares como </a:t>
            </a:r>
            <a:r>
              <a:rPr lang="es-ES" dirty="0" err="1"/>
              <a:t>deque</a:t>
            </a:r>
            <a:r>
              <a:rPr lang="es-ES" dirty="0"/>
              <a:t> de la biblioteca </a:t>
            </a:r>
            <a:r>
              <a:rPr lang="es-ES" dirty="0" err="1"/>
              <a:t>collections</a:t>
            </a:r>
            <a:r>
              <a:rPr lang="es-ES" dirty="0"/>
              <a:t> para el recorrido por niveles como ya se mencionó anteriormente.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B739C-7D93-70C1-A8A0-24AF48BFC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22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EB6F9-7824-C514-E7FF-B8EF6C3B4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CD0BD-8B90-50AA-94A8-6716D0D8E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3B4E8-6CF1-C534-D822-5E73D6EF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4CA7B-9ECE-3392-E97C-BDF860200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59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“En cuanto a las metodologías aplicadas y resultados obtenidos, </a:t>
            </a:r>
          </a:p>
          <a:p>
            <a:r>
              <a:rPr lang="es-ES" dirty="0"/>
              <a:t>El desarrollo de este trabajo combinó teoría, práctica y validación.</a:t>
            </a:r>
          </a:p>
          <a:p>
            <a:r>
              <a:rPr lang="es-ES" dirty="0"/>
              <a:t>Comenzamos investigando sobre </a:t>
            </a:r>
            <a:r>
              <a:rPr lang="es-ES" b="1" dirty="0"/>
              <a:t>árboles binarios</a:t>
            </a:r>
            <a:r>
              <a:rPr lang="es-ES" dirty="0"/>
              <a:t> y cómo representarlos en Python.</a:t>
            </a:r>
            <a:br>
              <a:rPr lang="es-ES" dirty="0"/>
            </a:br>
            <a:r>
              <a:rPr lang="es-ES" dirty="0"/>
              <a:t>Elegimos usar </a:t>
            </a:r>
            <a:r>
              <a:rPr lang="es-ES" b="1" dirty="0"/>
              <a:t>listas anidadas</a:t>
            </a:r>
            <a:r>
              <a:rPr lang="es-ES" dirty="0"/>
              <a:t> por ser una opción simple y efectiva para visualizar la estructura jerárquica sin recurrir a clases.</a:t>
            </a:r>
          </a:p>
          <a:p>
            <a:r>
              <a:rPr lang="es-ES" dirty="0"/>
              <a:t>A partir de ahí diseñamos funciones para </a:t>
            </a:r>
            <a:r>
              <a:rPr lang="es-ES" b="1" dirty="0"/>
              <a:t>crear nodos, insertar valores</a:t>
            </a:r>
            <a:r>
              <a:rPr lang="es-ES" dirty="0"/>
              <a:t> y realizar distintos </a:t>
            </a:r>
            <a:r>
              <a:rPr lang="es-ES" b="1" dirty="0"/>
              <a:t>recorridos</a:t>
            </a:r>
            <a:r>
              <a:rPr lang="es-ES" dirty="0"/>
              <a:t> del árbol.</a:t>
            </a:r>
            <a:br>
              <a:rPr lang="es-ES" dirty="0"/>
            </a:br>
            <a:r>
              <a:rPr lang="es-ES" dirty="0"/>
              <a:t>También implementamos una función que permite </a:t>
            </a:r>
            <a:r>
              <a:rPr lang="es-ES" b="1" dirty="0"/>
              <a:t>visualizar el árbol girado 90°</a:t>
            </a:r>
            <a:r>
              <a:rPr lang="es-ES" dirty="0"/>
              <a:t>, lo que ayudó mucho a interpretar su forma.</a:t>
            </a:r>
          </a:p>
          <a:p>
            <a:r>
              <a:rPr lang="es-ES" dirty="0"/>
              <a:t>Probamos el código creando un árbol con varios niveles y verificamos su funcionamiento con recorridos </a:t>
            </a:r>
            <a:r>
              <a:rPr lang="es-ES" b="1" dirty="0" err="1"/>
              <a:t>preorden</a:t>
            </a:r>
            <a:r>
              <a:rPr lang="es-ES" b="1" dirty="0"/>
              <a:t>, </a:t>
            </a:r>
            <a:r>
              <a:rPr lang="es-ES" b="1" dirty="0" err="1"/>
              <a:t>inorden</a:t>
            </a:r>
            <a:r>
              <a:rPr lang="es-ES" b="1" dirty="0"/>
              <a:t>, </a:t>
            </a:r>
            <a:r>
              <a:rPr lang="es-ES" b="1" dirty="0" err="1"/>
              <a:t>postorden</a:t>
            </a:r>
            <a:r>
              <a:rPr lang="es-ES" b="1" dirty="0"/>
              <a:t> y por niveles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Los resultados fueron correctos y la salida en consola reflejó exactamente lo que se esperaba.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7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trabajo nos permitió poner en práctica árboles y su implementación con listas, en el desarrollo se puedo aplicar recursividad utilizando funciones y la forma de organización de datos de manera jerárquica</a:t>
            </a:r>
          </a:p>
          <a:p>
            <a:endParaRPr lang="es-ES" dirty="0"/>
          </a:p>
          <a:p>
            <a:r>
              <a:rPr lang="es-ES" dirty="0"/>
              <a:t>“Además, este trabajo nos permitió afianzar conceptos clave como el diseño de funciones, la validación de recorridos y el uso de estructuras como </a:t>
            </a:r>
            <a:r>
              <a:rPr lang="es-ES" dirty="0" err="1"/>
              <a:t>deque</a:t>
            </a:r>
            <a:r>
              <a:rPr lang="es-ES" dirty="0"/>
              <a:t> para trabajar por niveles.</a:t>
            </a:r>
            <a:br>
              <a:rPr lang="es-ES" dirty="0"/>
            </a:br>
            <a:r>
              <a:rPr lang="es-ES" dirty="0"/>
              <a:t>Pudimos visualizar el árbol en consola de forma clara y aplicar buenas prácticas al organizar y probar el código.</a:t>
            </a:r>
            <a:br>
              <a:rPr lang="es-E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0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5061-F9BD-1025-3A5D-CA009C1A3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F39D6-4474-2383-2FB2-F42503C3B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BEA32-3F54-FFCF-0BAE-B947C531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BAB4-C5DA-E35F-F66F-EE8860D0F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“El objetivo principal fue </a:t>
            </a:r>
            <a:r>
              <a:rPr lang="es-ES" b="1" dirty="0"/>
              <a:t>investigar, implementar y demostrar</a:t>
            </a:r>
            <a:r>
              <a:rPr lang="es-ES" dirty="0"/>
              <a:t> cómo construir y manipular un árbol binario utilizando </a:t>
            </a:r>
            <a:r>
              <a:rPr lang="es-ES" b="1" dirty="0"/>
              <a:t>listas anidadas en Python</a:t>
            </a:r>
            <a:r>
              <a:rPr lang="es-ES" dirty="0"/>
              <a:t>, sin recurrir a clases ni librerías externas. Esto nos permitió explorar conceptos fundamentales como la recursividad, los recorridos de árbol y el uso de listas para representar estructuras jerárquicas.”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5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4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comenzar, en el marco teórico abordamos el concepto de árbol como una </a:t>
            </a:r>
            <a:r>
              <a:rPr lang="es-ES" b="1" dirty="0"/>
              <a:t>estructura de datos no lineal</a:t>
            </a:r>
            <a:r>
              <a:rPr lang="es-ES" dirty="0"/>
              <a:t>, compuesta por nodos conectados jerárquicamente, como podemos observar en la imagen superior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6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2235A-5DAA-323D-7A8F-8C62C131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E3E45-F9DA-AF8B-2624-3E1AE1C98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9FB3E-9808-8770-FC48-88FB6F4A2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“Dentro de los árboles, nos enfocamos en el </a:t>
            </a:r>
            <a:r>
              <a:rPr lang="es-ES" b="1" dirty="0"/>
              <a:t>árbol binario</a:t>
            </a:r>
            <a:r>
              <a:rPr lang="es-ES" dirty="0"/>
              <a:t>, que es una estructura donde cada nodo puede tener como máximo dos hijos: uno izquierdo y uno derecho.</a:t>
            </a:r>
          </a:p>
          <a:p>
            <a:endParaRPr lang="es-ES" dirty="0"/>
          </a:p>
          <a:p>
            <a:r>
              <a:rPr lang="es-ES" dirty="0"/>
              <a:t>“Algunos de los conceptos clave que trabajamos fueron: la raíz, los nodos hoja, (sigue en la siguiente diapo)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A2FFE-9FA0-F88C-4A45-76B130E13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33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C56E-11AC-532B-FD0D-04F8DD2A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21F6E-61F2-48FB-8893-800322369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9C42F-D490-D5FF-69B1-0AE8C643D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Tambien</a:t>
            </a:r>
            <a:r>
              <a:rPr lang="es-ES" dirty="0"/>
              <a:t> trabajamos con los conceptos de nivel y altura del árbol, así como también el concepto de subárbol.”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433F-A306-FF3A-B5DB-A592E54B0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04490-99BD-B935-0BC6-99862D9C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5AAF6-EDE3-0FD2-879B-FB4FF89C7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4888F-533C-6EBD-149A-E763143A1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También analizamos los distintos </a:t>
            </a:r>
            <a:r>
              <a:rPr lang="es-ES" b="1" dirty="0"/>
              <a:t>tipos de recorridos</a:t>
            </a:r>
            <a:r>
              <a:rPr lang="es-ES" dirty="0"/>
              <a:t> que se pueden aplicar a un árbol binario. Cada uno tiene su lógica y aplicaciones particulares.</a:t>
            </a:r>
          </a:p>
          <a:p>
            <a:br>
              <a:rPr lang="es-ES" dirty="0"/>
            </a:br>
            <a:r>
              <a:rPr lang="es-ES" dirty="0"/>
              <a:t>En esta imagen podemos ver representado un </a:t>
            </a:r>
            <a:r>
              <a:rPr lang="es-ES" b="1" dirty="0"/>
              <a:t>árbol binario</a:t>
            </a:r>
            <a:r>
              <a:rPr lang="es-ES" dirty="0"/>
              <a:t> con distintos nodos, y las flechas rojas indican el orden de recorrido en </a:t>
            </a:r>
            <a:r>
              <a:rPr lang="es-ES" b="1" dirty="0" err="1"/>
              <a:t>preorden</a:t>
            </a:r>
            <a:r>
              <a:rPr lang="es-ES" dirty="0"/>
              <a:t>.</a:t>
            </a:r>
          </a:p>
          <a:p>
            <a:r>
              <a:rPr lang="es-ES" dirty="0"/>
              <a:t>Este sigue una regla clara:</a:t>
            </a:r>
            <a:br>
              <a:rPr lang="es-ES" dirty="0"/>
            </a:br>
            <a:r>
              <a:rPr lang="es-ES" b="1" dirty="0"/>
              <a:t>Primero se visita la raíz</a:t>
            </a:r>
            <a:r>
              <a:rPr lang="es-ES" dirty="0"/>
              <a:t>, luego se recorre el </a:t>
            </a:r>
            <a:r>
              <a:rPr lang="es-ES" b="1" dirty="0"/>
              <a:t>subárbol izquierdo</a:t>
            </a:r>
            <a:r>
              <a:rPr lang="es-ES" dirty="0"/>
              <a:t>, y después el </a:t>
            </a:r>
            <a:r>
              <a:rPr lang="es-ES" b="1" dirty="0"/>
              <a:t>subárbol derecho</a:t>
            </a:r>
            <a:r>
              <a:rPr lang="es-ES" dirty="0"/>
              <a:t>.</a:t>
            </a:r>
          </a:p>
          <a:p>
            <a:r>
              <a:rPr lang="es-ES" dirty="0"/>
              <a:t>Por eso, el primer nodo que se visita es el nodo </a:t>
            </a:r>
            <a:r>
              <a:rPr lang="es-ES" b="1" dirty="0"/>
              <a:t>A</a:t>
            </a:r>
            <a:r>
              <a:rPr lang="es-ES" dirty="0"/>
              <a:t>, que es la raíz del árbol.</a:t>
            </a:r>
            <a:br>
              <a:rPr lang="es-ES" dirty="0"/>
            </a:br>
            <a:r>
              <a:rPr lang="es-ES" dirty="0"/>
              <a:t>Después pasamos al hijo izquierdo, el nodo </a:t>
            </a:r>
            <a:r>
              <a:rPr lang="es-ES" b="1" dirty="0"/>
              <a:t>B</a:t>
            </a:r>
            <a:r>
              <a:rPr lang="es-ES" dirty="0"/>
              <a:t>, y desde ahí seguimos bajando por la izquierda, visitando </a:t>
            </a:r>
            <a:r>
              <a:rPr lang="es-ES" b="1" dirty="0"/>
              <a:t>D</a:t>
            </a:r>
            <a:r>
              <a:rPr lang="es-ES" dirty="0"/>
              <a:t>, </a:t>
            </a:r>
            <a:r>
              <a:rPr lang="es-ES" b="1" dirty="0"/>
              <a:t>H</a:t>
            </a:r>
            <a:r>
              <a:rPr lang="es-ES" dirty="0"/>
              <a:t> e </a:t>
            </a:r>
            <a:r>
              <a:rPr lang="es-ES" b="1" dirty="0"/>
              <a:t>I</a:t>
            </a:r>
            <a:r>
              <a:rPr lang="es-ES" dirty="0"/>
              <a:t>.</a:t>
            </a:r>
          </a:p>
          <a:p>
            <a:r>
              <a:rPr lang="es-ES" dirty="0"/>
              <a:t>Una vez que se completó el subárbol izquierdo de </a:t>
            </a:r>
            <a:r>
              <a:rPr lang="es-ES" b="1" dirty="0"/>
              <a:t>B</a:t>
            </a:r>
            <a:r>
              <a:rPr lang="es-ES" dirty="0"/>
              <a:t>, volvemos para continuar con el nodo </a:t>
            </a:r>
            <a:r>
              <a:rPr lang="es-ES" b="1" dirty="0"/>
              <a:t>E</a:t>
            </a:r>
            <a:r>
              <a:rPr lang="es-ES" dirty="0"/>
              <a:t> y sus hijos </a:t>
            </a:r>
            <a:r>
              <a:rPr lang="es-ES" b="1" dirty="0"/>
              <a:t>J</a:t>
            </a:r>
            <a:r>
              <a:rPr lang="es-ES" dirty="0"/>
              <a:t> y </a:t>
            </a:r>
            <a:r>
              <a:rPr lang="es-ES" b="1" dirty="0"/>
              <a:t>K</a:t>
            </a:r>
            <a:r>
              <a:rPr lang="es-ES" dirty="0"/>
              <a:t>.</a:t>
            </a:r>
          </a:p>
          <a:p>
            <a:r>
              <a:rPr lang="es-ES" dirty="0"/>
              <a:t>Luego de recorrer todo el subárbol izquierdo del árbol, pasamos al derecho, comenzando por el nodo </a:t>
            </a:r>
            <a:r>
              <a:rPr lang="es-ES" b="1" dirty="0"/>
              <a:t>C</a:t>
            </a:r>
            <a:r>
              <a:rPr lang="es-ES" dirty="0"/>
              <a:t>, y luego seguimos con </a:t>
            </a:r>
            <a:r>
              <a:rPr lang="es-ES" b="1" dirty="0"/>
              <a:t>F</a:t>
            </a:r>
            <a:r>
              <a:rPr lang="es-ES" dirty="0"/>
              <a:t>, </a:t>
            </a:r>
            <a:r>
              <a:rPr lang="es-ES" b="1" dirty="0"/>
              <a:t>L</a:t>
            </a:r>
            <a:r>
              <a:rPr lang="es-ES" dirty="0"/>
              <a:t>, </a:t>
            </a:r>
            <a:r>
              <a:rPr lang="es-ES" b="1" dirty="0"/>
              <a:t>M</a:t>
            </a:r>
            <a:r>
              <a:rPr lang="es-ES" dirty="0"/>
              <a:t>, y finalmente </a:t>
            </a:r>
            <a:r>
              <a:rPr lang="es-ES" b="1" dirty="0"/>
              <a:t>G</a:t>
            </a:r>
            <a:r>
              <a:rPr lang="es-ES" dirty="0"/>
              <a:t>, </a:t>
            </a:r>
            <a:r>
              <a:rPr lang="es-ES" b="1" dirty="0"/>
              <a:t>N</a:t>
            </a:r>
            <a:r>
              <a:rPr lang="es-ES" dirty="0"/>
              <a:t> y </a:t>
            </a:r>
            <a:r>
              <a:rPr lang="es-ES" b="1" dirty="0"/>
              <a:t>O</a:t>
            </a:r>
            <a:r>
              <a:rPr lang="es-ES" dirty="0"/>
              <a:t>.</a:t>
            </a:r>
          </a:p>
          <a:p>
            <a:r>
              <a:rPr lang="es-ES" dirty="0"/>
              <a:t>Como resultado, el recorrido final es tal como se indica en rojo en la parte inferior de la imagen.</a:t>
            </a:r>
          </a:p>
          <a:p>
            <a:r>
              <a:rPr lang="es-ES" dirty="0"/>
              <a:t>Este tipo de recorrido es muy útil cuando queremos procesar o guardar la estructura del árbol en el mismo orden en que fue construido.”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E4440-0DD1-83CB-C3F5-38CB8EE69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9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F47C-A099-C954-E29A-64077D71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3554D-662A-3207-AD34-AD2209A74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428FB-8AFB-31B6-208D-A35769D5A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Seguimos con el recorrido en </a:t>
            </a:r>
            <a:r>
              <a:rPr lang="es-ES" dirty="0" err="1"/>
              <a:t>inorden</a:t>
            </a:r>
            <a:r>
              <a:rPr lang="es-ES" dirty="0"/>
              <a:t>. La regla para este recorrido es:</a:t>
            </a:r>
            <a:br>
              <a:rPr lang="es-ES" dirty="0"/>
            </a:br>
            <a:r>
              <a:rPr lang="es-ES" b="1" dirty="0"/>
              <a:t>Primero se recorre el subárbol izquierdo</a:t>
            </a:r>
            <a:r>
              <a:rPr lang="es-ES" dirty="0"/>
              <a:t>, luego se </a:t>
            </a:r>
            <a:r>
              <a:rPr lang="es-ES" b="1" dirty="0"/>
              <a:t>visita el nodo raíz</a:t>
            </a:r>
            <a:r>
              <a:rPr lang="es-ES" dirty="0"/>
              <a:t>, y finalmente se recorre el </a:t>
            </a:r>
            <a:r>
              <a:rPr lang="es-ES" b="1" dirty="0"/>
              <a:t>subárbol derecho</a:t>
            </a:r>
            <a:r>
              <a:rPr lang="es-ES" dirty="0"/>
              <a:t>.</a:t>
            </a:r>
          </a:p>
          <a:p>
            <a:r>
              <a:rPr lang="es-ES" dirty="0"/>
              <a:t>En este caso, comenzamos desde el nodo más a la izquierda del árbol, que es </a:t>
            </a:r>
            <a:r>
              <a:rPr lang="es-ES" b="1" dirty="0"/>
              <a:t>H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Después pasamos por el nodo </a:t>
            </a:r>
            <a:r>
              <a:rPr lang="es-ES" b="1" dirty="0"/>
              <a:t>D</a:t>
            </a:r>
            <a:r>
              <a:rPr lang="es-ES" dirty="0"/>
              <a:t>, luego </a:t>
            </a:r>
            <a:r>
              <a:rPr lang="es-ES" b="1" dirty="0"/>
              <a:t>I</a:t>
            </a:r>
            <a:r>
              <a:rPr lang="es-ES" dirty="0"/>
              <a:t>, y recién ahí visitamos </a:t>
            </a:r>
            <a:r>
              <a:rPr lang="es-ES" b="1" dirty="0"/>
              <a:t>B</a:t>
            </a:r>
            <a:r>
              <a:rPr lang="es-ES" dirty="0"/>
              <a:t>.</a:t>
            </a:r>
          </a:p>
          <a:p>
            <a:r>
              <a:rPr lang="es-ES" dirty="0"/>
              <a:t>Este patrón se repite en todo el árbol:</a:t>
            </a:r>
            <a:br>
              <a:rPr lang="es-ES" dirty="0"/>
            </a:br>
            <a:r>
              <a:rPr lang="es-ES" dirty="0"/>
              <a:t>en cada nodo, primero vamos lo más a la izquierda posible, luego visitamos ese nodo, y por último recorremos la derecha.</a:t>
            </a:r>
          </a:p>
          <a:p>
            <a:r>
              <a:rPr lang="es-ES" dirty="0"/>
              <a:t>Luego seguimos por </a:t>
            </a:r>
            <a:r>
              <a:rPr lang="es-ES" b="1" dirty="0"/>
              <a:t>J</a:t>
            </a:r>
            <a:r>
              <a:rPr lang="es-ES" dirty="0"/>
              <a:t>, </a:t>
            </a:r>
            <a:r>
              <a:rPr lang="es-ES" b="1" dirty="0"/>
              <a:t>E</a:t>
            </a:r>
            <a:r>
              <a:rPr lang="es-ES" dirty="0"/>
              <a:t>, </a:t>
            </a:r>
            <a:r>
              <a:rPr lang="es-ES" b="1" dirty="0"/>
              <a:t>K</a:t>
            </a:r>
            <a:r>
              <a:rPr lang="es-ES" dirty="0"/>
              <a:t> y, cuando terminamos el subárbol izquierdo de la raíz </a:t>
            </a:r>
            <a:r>
              <a:rPr lang="es-ES" b="1" dirty="0"/>
              <a:t>A</a:t>
            </a:r>
            <a:r>
              <a:rPr lang="es-ES" dirty="0"/>
              <a:t>, recién ahí la visitamos.</a:t>
            </a:r>
          </a:p>
          <a:p>
            <a:r>
              <a:rPr lang="es-ES" dirty="0"/>
              <a:t>A partir de ahí pasamos al subárbol derecho, siguiendo el mismo patrón:</a:t>
            </a:r>
            <a:br>
              <a:rPr lang="es-ES" dirty="0"/>
            </a:br>
            <a:r>
              <a:rPr lang="es-ES" dirty="0"/>
              <a:t>recorremos </a:t>
            </a:r>
            <a:r>
              <a:rPr lang="es-ES" b="1" dirty="0"/>
              <a:t>L</a:t>
            </a:r>
            <a:r>
              <a:rPr lang="es-ES" dirty="0"/>
              <a:t>, visitamos </a:t>
            </a:r>
            <a:r>
              <a:rPr lang="es-ES" b="1" dirty="0"/>
              <a:t>F</a:t>
            </a:r>
            <a:r>
              <a:rPr lang="es-ES" dirty="0"/>
              <a:t>, luego </a:t>
            </a:r>
            <a:r>
              <a:rPr lang="es-ES" b="1" dirty="0"/>
              <a:t>M</a:t>
            </a:r>
            <a:r>
              <a:rPr lang="es-ES" dirty="0"/>
              <a:t>, después </a:t>
            </a:r>
            <a:r>
              <a:rPr lang="es-ES" b="1" dirty="0"/>
              <a:t>C</a:t>
            </a:r>
            <a:r>
              <a:rPr lang="es-ES" dirty="0"/>
              <a:t>, y finalmente los nodos </a:t>
            </a:r>
            <a:r>
              <a:rPr lang="es-ES" b="1" dirty="0"/>
              <a:t>N</a:t>
            </a:r>
            <a:r>
              <a:rPr lang="es-ES" dirty="0"/>
              <a:t>, </a:t>
            </a:r>
            <a:r>
              <a:rPr lang="es-ES" b="1" dirty="0"/>
              <a:t>G</a:t>
            </a:r>
            <a:r>
              <a:rPr lang="es-ES" dirty="0"/>
              <a:t> y </a:t>
            </a:r>
            <a:r>
              <a:rPr lang="es-ES" b="1" dirty="0"/>
              <a:t>O</a:t>
            </a:r>
            <a:r>
              <a:rPr lang="es-ES" dirty="0"/>
              <a:t>.</a:t>
            </a:r>
          </a:p>
          <a:p>
            <a:r>
              <a:rPr lang="es-ES" dirty="0"/>
              <a:t>Este tipo de recorrido es especialmente útil en árboles binarios de búsqueda, porque nos permite obtener los valores en </a:t>
            </a:r>
            <a:r>
              <a:rPr lang="es-ES" b="1" dirty="0"/>
              <a:t>orden ascendente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E9EDA-ED48-DC61-C14E-A2B3B5BFA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E86B9-0252-A17A-7B0C-C5020B03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1F1F1-CF26-9433-AA39-F49C3E1AB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AEC92-AE77-C481-855A-ACF76EB35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“En esta imagen se muestra el recorrido en </a:t>
            </a:r>
            <a:r>
              <a:rPr lang="es-ES" b="1" dirty="0" err="1"/>
              <a:t>Postorden</a:t>
            </a:r>
            <a:r>
              <a:rPr lang="es-ES" b="1" dirty="0"/>
              <a:t>. E</a:t>
            </a:r>
            <a:r>
              <a:rPr lang="es-ES" dirty="0"/>
              <a:t>n este caso la regla es la siguiente:</a:t>
            </a:r>
            <a:br>
              <a:rPr lang="es-ES" dirty="0"/>
            </a:br>
            <a:r>
              <a:rPr lang="es-ES" b="1" dirty="0"/>
              <a:t>Primero se recorre el subárbol izquierdo</a:t>
            </a:r>
            <a:r>
              <a:rPr lang="es-ES" dirty="0"/>
              <a:t>, luego el </a:t>
            </a:r>
            <a:r>
              <a:rPr lang="es-ES" b="1" dirty="0"/>
              <a:t>subárbol derecho</a:t>
            </a:r>
            <a:r>
              <a:rPr lang="es-ES" dirty="0"/>
              <a:t>, y </a:t>
            </a:r>
            <a:r>
              <a:rPr lang="es-ES" b="1" dirty="0"/>
              <a:t>por último se visita el nodo raíz</a:t>
            </a:r>
            <a:r>
              <a:rPr lang="es-ES" dirty="0"/>
              <a:t>.</a:t>
            </a:r>
          </a:p>
          <a:p>
            <a:r>
              <a:rPr lang="es-ES" dirty="0"/>
              <a:t>Aplicando esa lógica, el primer nodo visitado es </a:t>
            </a:r>
            <a:r>
              <a:rPr lang="es-ES" b="1" dirty="0"/>
              <a:t>H</a:t>
            </a:r>
            <a:r>
              <a:rPr lang="es-ES" dirty="0"/>
              <a:t>, que está al final de la rama izquierda.</a:t>
            </a:r>
            <a:br>
              <a:rPr lang="es-ES" dirty="0"/>
            </a:br>
            <a:r>
              <a:rPr lang="es-ES" dirty="0"/>
              <a:t>Luego sigue </a:t>
            </a:r>
            <a:r>
              <a:rPr lang="es-ES" b="1" dirty="0"/>
              <a:t>I</a:t>
            </a:r>
            <a:r>
              <a:rPr lang="es-ES" dirty="0"/>
              <a:t>, y una vez que se terminaron los hijos de </a:t>
            </a:r>
            <a:r>
              <a:rPr lang="es-ES" b="1" dirty="0"/>
              <a:t>D</a:t>
            </a:r>
            <a:r>
              <a:rPr lang="es-ES" dirty="0"/>
              <a:t>, se visita el propio nodo </a:t>
            </a:r>
            <a:r>
              <a:rPr lang="es-ES" b="1" dirty="0"/>
              <a:t>D</a:t>
            </a:r>
            <a:r>
              <a:rPr lang="es-ES" dirty="0"/>
              <a:t>.</a:t>
            </a:r>
          </a:p>
          <a:p>
            <a:r>
              <a:rPr lang="es-ES" dirty="0"/>
              <a:t>El mismo patrón se repite en cada subárbol: se recorren primero todos los descendientes y al final se procesa el nodo padre.</a:t>
            </a:r>
          </a:p>
          <a:p>
            <a:r>
              <a:rPr lang="es-ES" dirty="0"/>
              <a:t>Después seguimos con </a:t>
            </a:r>
            <a:r>
              <a:rPr lang="es-ES" b="1" dirty="0"/>
              <a:t>J</a:t>
            </a:r>
            <a:r>
              <a:rPr lang="es-ES" dirty="0"/>
              <a:t> y </a:t>
            </a:r>
            <a:r>
              <a:rPr lang="es-ES" b="1" dirty="0"/>
              <a:t>K</a:t>
            </a:r>
            <a:r>
              <a:rPr lang="es-ES" dirty="0"/>
              <a:t>, y finalmente con el nodo </a:t>
            </a:r>
            <a:r>
              <a:rPr lang="es-ES" b="1" dirty="0"/>
              <a:t>E</a:t>
            </a:r>
            <a:r>
              <a:rPr lang="es-ES" dirty="0"/>
              <a:t>, para luego poder visitar el nodo </a:t>
            </a:r>
            <a:r>
              <a:rPr lang="es-ES" b="1" dirty="0"/>
              <a:t>B</a:t>
            </a:r>
            <a:r>
              <a:rPr lang="es-ES" dirty="0"/>
              <a:t>, que es padre de </a:t>
            </a:r>
            <a:r>
              <a:rPr lang="es-ES" b="1" dirty="0"/>
              <a:t>D</a:t>
            </a:r>
            <a:r>
              <a:rPr lang="es-ES" dirty="0"/>
              <a:t> y </a:t>
            </a:r>
            <a:r>
              <a:rPr lang="es-ES" b="1" dirty="0"/>
              <a:t>E</a:t>
            </a:r>
            <a:r>
              <a:rPr lang="es-ES" dirty="0"/>
              <a:t>.</a:t>
            </a:r>
          </a:p>
          <a:p>
            <a:r>
              <a:rPr lang="es-ES" dirty="0"/>
              <a:t>Una vez recorrido todo el subárbol izquierdo, pasamos al derecho: visitamos primero </a:t>
            </a:r>
            <a:r>
              <a:rPr lang="es-ES" b="1" dirty="0"/>
              <a:t>L</a:t>
            </a:r>
            <a:r>
              <a:rPr lang="es-ES" dirty="0"/>
              <a:t> y </a:t>
            </a:r>
            <a:r>
              <a:rPr lang="es-ES" b="1" dirty="0"/>
              <a:t>M</a:t>
            </a:r>
            <a:r>
              <a:rPr lang="es-ES" dirty="0"/>
              <a:t>, luego el nodo </a:t>
            </a:r>
            <a:r>
              <a:rPr lang="es-ES" b="1" dirty="0"/>
              <a:t>F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Lo mismo con </a:t>
            </a:r>
            <a:r>
              <a:rPr lang="es-ES" b="1" dirty="0"/>
              <a:t>N</a:t>
            </a:r>
            <a:r>
              <a:rPr lang="es-ES" dirty="0"/>
              <a:t> y </a:t>
            </a:r>
            <a:r>
              <a:rPr lang="es-ES" b="1" dirty="0"/>
              <a:t>O</a:t>
            </a:r>
            <a:r>
              <a:rPr lang="es-ES" dirty="0"/>
              <a:t>, y al final el nodo </a:t>
            </a:r>
            <a:r>
              <a:rPr lang="es-ES" b="1" dirty="0"/>
              <a:t>G</a:t>
            </a:r>
            <a:r>
              <a:rPr lang="es-ES" dirty="0"/>
              <a:t>. Recién ahí se puede procesar el nodo </a:t>
            </a:r>
            <a:r>
              <a:rPr lang="es-ES" b="1" dirty="0"/>
              <a:t>C</a:t>
            </a:r>
            <a:r>
              <a:rPr lang="es-ES" dirty="0"/>
              <a:t>.</a:t>
            </a:r>
          </a:p>
          <a:p>
            <a:r>
              <a:rPr lang="es-ES" dirty="0"/>
              <a:t>Y como último paso, se visita la raíz: el nodo </a:t>
            </a:r>
            <a:r>
              <a:rPr lang="es-ES" b="1" dirty="0"/>
              <a:t>A</a:t>
            </a:r>
            <a:r>
              <a:rPr lang="es-ES" dirty="0"/>
              <a:t>.</a:t>
            </a:r>
          </a:p>
          <a:p>
            <a:r>
              <a:rPr lang="es-ES" dirty="0"/>
              <a:t>Este recorrido es útil, por ejemplo, cuando queremos </a:t>
            </a:r>
            <a:r>
              <a:rPr lang="es-ES" b="1" dirty="0"/>
              <a:t>eliminar</a:t>
            </a:r>
            <a:r>
              <a:rPr lang="es-ES" dirty="0"/>
              <a:t> un árbol de forma segura, asegurándonos de eliminar primero los nodos hijos antes que el padre.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BEDC-C8D8-F14C-CED1-93B9BBE3A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2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546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6396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47196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63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098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4418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203304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0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8842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411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5473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F85AAD2-AB37-4BFD-C193-765521079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B27870-B541-9B34-89D3-93EA43433CC3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2DCEC31-6944-DEB5-71B9-ABC7993F1036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EC451-3EE0-811D-0CC6-3223FC42E373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D78F32-2559-6B44-1930-C43E73930E46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B0957EDA-4F2F-4664-2D22-56A928E7A46E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F5EFB5-34A2-DA14-6896-4D25983F6740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F79830-A284-13B3-F4D9-0F9C881CC632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1A46B4D8-767C-5B95-E4A9-4208FD168FC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D879245-C096-D4C5-0062-A40C507176C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B838B6F3-EA12-824C-3DC6-8CCCB6782B9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3416B79B-F47E-486B-1540-16FAE6C2EA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76E1360D-68DF-6FE9-2BF0-44248660A3BB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5FF2EF18-C46F-FF4F-8B90-488867E0BA02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0616EE01-D71E-EF91-6913-E0DCC6679080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72C4FFFE-F111-0E0E-19E7-D2D82A5286DB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FD49BC99-3132-210C-1483-6D0AF98AF23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3BD17CC2-566C-BDE0-AF2B-EB1546440B44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C13702B6-F934-912A-9042-2E78583971D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8B4A4FA-08B6-4BB9-E9F1-A5A0C20CD8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94922607-E139-3449-1B64-D42CD0A329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E941D26-7677-6FA9-87AD-355E907A0481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D3E410B-CEE5-995B-66EE-11FD84CABBA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DAAF7A6-0DA1-C584-29D6-8F556B9984CA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364EB43-78BC-A1B3-02E2-823C9736881A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EC853D3-9E51-67B2-40B2-CDB938E70E1D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6E624E-E34B-7139-119C-EC4C6166F50A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6D5678-FC87-3B20-035F-2FDEEC3E7F0B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7EC0C2D-3FAD-5B5C-803C-C259F4DDD1CC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37890F-8ECF-613F-08DB-A9BF29D5727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23F84-E3A3-6927-80FE-6B9B563CAA4C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D301C7A-7D88-5641-FCA5-4CA67FB4AC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901F511-5DBF-926B-6FBC-6EB3C3ADA5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CCA8B3-3838-B419-D85E-B83C4CA14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42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580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9369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485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1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00" r:id="rId14"/>
    <p:sldLayoutId id="2147483678" r:id="rId15"/>
    <p:sldLayoutId id="2147483691" r:id="rId16"/>
    <p:sldLayoutId id="2147483677" r:id="rId17"/>
    <p:sldLayoutId id="2147483699" r:id="rId18"/>
    <p:sldLayoutId id="2147483685" r:id="rId19"/>
    <p:sldLayoutId id="2147483676" r:id="rId20"/>
    <p:sldLayoutId id="2147483719" r:id="rId21"/>
    <p:sldLayoutId id="2147483720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9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png"/><Relationship Id="rId5" Type="http://schemas.openxmlformats.org/officeDocument/2006/relationships/image" Target="../media/image38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9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9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9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34" y="1154242"/>
            <a:ext cx="11341564" cy="12391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 err="1"/>
              <a:t>Trabajo</a:t>
            </a:r>
            <a:r>
              <a:rPr lang="en-US" sz="5300" dirty="0"/>
              <a:t> pr</a:t>
            </a:r>
            <a:r>
              <a:rPr lang="es-419" sz="5300" dirty="0" err="1"/>
              <a:t>áctico</a:t>
            </a:r>
            <a:r>
              <a:rPr lang="es-419" sz="5300" dirty="0"/>
              <a:t> integrador</a:t>
            </a:r>
            <a:br>
              <a:rPr lang="es-419" dirty="0"/>
            </a:br>
            <a:r>
              <a:rPr lang="es-419" sz="3600" dirty="0"/>
              <a:t>Programación 1</a:t>
            </a:r>
            <a:br>
              <a:rPr lang="es-419" sz="3600" dirty="0"/>
            </a:br>
            <a:br>
              <a:rPr lang="es-419" sz="3600" dirty="0"/>
            </a:br>
            <a:r>
              <a:rPr lang="es-419" sz="3600" dirty="0"/>
              <a:t>Título: “Árboles con listas”</a:t>
            </a:r>
            <a:br>
              <a:rPr lang="es-419" sz="3600" dirty="0"/>
            </a:br>
            <a:br>
              <a:rPr lang="es-419" sz="3600" dirty="0"/>
            </a:br>
            <a:r>
              <a:rPr lang="es-419" sz="3600" dirty="0"/>
              <a:t>PROFESOR: Nico Quirós</a:t>
            </a:r>
            <a:br>
              <a:rPr lang="es-419" sz="3600" dirty="0"/>
            </a:br>
            <a:r>
              <a:rPr lang="es-419" sz="3600" dirty="0"/>
              <a:t>TUTORA: Flor </a:t>
            </a:r>
            <a:r>
              <a:rPr lang="es-419" sz="3600" dirty="0" err="1"/>
              <a:t>Gubiotti</a:t>
            </a:r>
            <a:br>
              <a:rPr lang="es-419" sz="3600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CB94D-0247-CE92-F05B-4DD3E6B3B175}"/>
              </a:ext>
            </a:extLst>
          </p:cNvPr>
          <p:cNvSpPr txBox="1"/>
          <p:nvPr/>
        </p:nvSpPr>
        <p:spPr>
          <a:xfrm>
            <a:off x="0" y="5042038"/>
            <a:ext cx="8063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Alumnas:</a:t>
            </a:r>
          </a:p>
          <a:p>
            <a:r>
              <a:rPr lang="es-ES" sz="2000" b="1" dirty="0"/>
              <a:t>Sol Yoon - solyoon90@gmail.com</a:t>
            </a:r>
          </a:p>
          <a:p>
            <a:r>
              <a:rPr lang="es-ES" sz="2000" b="1" dirty="0"/>
              <a:t>Margarita Blanca Zerpa -  zerpamargarita2712@gmail.com</a:t>
            </a:r>
            <a:br>
              <a:rPr lang="es-ES" sz="2000" b="1" dirty="0"/>
            </a:b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A34D9-42E1-BE28-5D17-29CA6DC73A51}"/>
              </a:ext>
            </a:extLst>
          </p:cNvPr>
          <p:cNvSpPr txBox="1"/>
          <p:nvPr/>
        </p:nvSpPr>
        <p:spPr>
          <a:xfrm>
            <a:off x="7688133" y="5042037"/>
            <a:ext cx="4503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s-ES" sz="2000" b="1" dirty="0"/>
            </a:br>
            <a:r>
              <a:rPr lang="es-ES" sz="2000" b="1" dirty="0"/>
              <a:t>Comisión 23</a:t>
            </a:r>
          </a:p>
          <a:p>
            <a:pPr algn="r"/>
            <a:r>
              <a:rPr lang="es-ES" sz="2000" b="1" dirty="0"/>
              <a:t>Fecha de Entrega: 17 de junio de 2025</a:t>
            </a:r>
          </a:p>
          <a:p>
            <a:pPr algn="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4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2"/>
    </mc:Choice>
    <mc:Fallback xmlns="">
      <p:transition spd="slow" advTm="204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D8EBE-79D3-55D8-7AA6-86262E297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13557A-86F9-118F-CFA6-52C38DA4B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695" y="0"/>
            <a:ext cx="6594768" cy="5760726"/>
          </a:xfrm>
        </p:spPr>
        <p:txBody>
          <a:bodyPr>
            <a:normAutofit/>
          </a:bodyPr>
          <a:lstStyle/>
          <a:p>
            <a:r>
              <a:rPr lang="es-419" sz="3600" b="1" dirty="0"/>
              <a:t>RECORRIDOS</a:t>
            </a:r>
            <a:endParaRPr lang="en-US" b="1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7E94507-2FC4-CCCB-299F-3B74BA3C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15" y="1051302"/>
            <a:ext cx="8884170" cy="55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FC2E0E-5BF9-E9A9-7D02-852F7E300D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050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04"/>
    </mc:Choice>
    <mc:Fallback>
      <p:transition spd="slow" advTm="6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7" y="1240076"/>
            <a:ext cx="3254180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4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400" b="0" i="0" kern="1200" cap="all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Listas</a:t>
            </a:r>
            <a:r>
              <a:rPr lang="en-US" sz="44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0" i="0" kern="1200" cap="all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</a:t>
            </a:r>
            <a:r>
              <a:rPr lang="en-US" sz="44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Python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42216" y="284814"/>
            <a:ext cx="7949481" cy="6220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pic>
        <p:nvPicPr>
          <p:cNvPr id="7" name="Picture 6" descr="A number and text on a white background">
            <a:extLst>
              <a:ext uri="{FF2B5EF4-FFF2-40B4-BE49-F238E27FC236}">
                <a16:creationId xmlns:a16="http://schemas.microsoft.com/office/drawing/2014/main" id="{F277D430-BE50-8F02-3EC7-7B7C38497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436" y="1528998"/>
            <a:ext cx="6921252" cy="191039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C60A894-CE7E-85DE-C086-05495A9C8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021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05"/>
    </mc:Choice>
    <mc:Fallback>
      <p:transition spd="slow" advTm="3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6D5E-39EF-26E1-02BB-24AF650A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A55B-636D-B478-384F-5A60C03F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7" y="1240076"/>
            <a:ext cx="3574126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4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s-ES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Representación de un árbol con listas anidadas</a:t>
            </a:r>
            <a:endParaRPr lang="en-US" sz="44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87DC30-9235-97B7-7936-F5BC6FB09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42216" y="284814"/>
            <a:ext cx="7949481" cy="6220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1AB08-B470-61A3-D17A-4962E9E05B18}"/>
              </a:ext>
            </a:extLst>
          </p:cNvPr>
          <p:cNvSpPr txBox="1"/>
          <p:nvPr/>
        </p:nvSpPr>
        <p:spPr>
          <a:xfrm>
            <a:off x="7210269" y="1122851"/>
            <a:ext cx="1364104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 	10</a:t>
            </a:r>
          </a:p>
          <a:p>
            <a:r>
              <a:rPr lang="en-US" sz="2400" dirty="0"/>
              <a:t>     /  \</a:t>
            </a:r>
          </a:p>
          <a:p>
            <a:r>
              <a:rPr lang="en-US" sz="2400" dirty="0"/>
              <a:t>   5    15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02787-0BC9-C655-9BC3-0D90926F490F}"/>
              </a:ext>
            </a:extLst>
          </p:cNvPr>
          <p:cNvSpPr txBox="1"/>
          <p:nvPr/>
        </p:nvSpPr>
        <p:spPr>
          <a:xfrm>
            <a:off x="4714406" y="3624134"/>
            <a:ext cx="6355829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</a:rPr>
              <a:t> [10, 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[5, [], []]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[15, [], []]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endParaRPr lang="en-US" sz="24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031C52F-7E98-0607-153F-E7149D2AB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930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4"/>
    </mc:Choice>
    <mc:Fallback>
      <p:transition spd="slow" advTm="30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51694-F279-DA10-C5AE-A8BCA017F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C52DE9-CD34-140C-7FDE-5649D05F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17" y="1240076"/>
            <a:ext cx="3574126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4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s-ES" sz="36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Funciones y operaciones comunes</a:t>
            </a:r>
            <a:endParaRPr lang="en-US" sz="44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867E-2577-0FB4-0B78-9BBF989CC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42216" y="284814"/>
            <a:ext cx="7949481" cy="6220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0081A-EFD9-DEAB-E276-2FEDFC5E4721}"/>
              </a:ext>
            </a:extLst>
          </p:cNvPr>
          <p:cNvSpPr txBox="1">
            <a:spLocks/>
          </p:cNvSpPr>
          <p:nvPr/>
        </p:nvSpPr>
        <p:spPr>
          <a:xfrm>
            <a:off x="4452079" y="479684"/>
            <a:ext cx="3612629" cy="32278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2400" b="1" dirty="0"/>
              <a:t>Indexación ([ ]): </a:t>
            </a:r>
            <a:r>
              <a:rPr lang="es-ES" sz="2400" dirty="0"/>
              <a:t>acceder a los elementos del nodo (valor, izquierdo, derecho)</a:t>
            </a:r>
          </a:p>
          <a:p>
            <a:endParaRPr lang="es-ES"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ES" sz="2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2200" dirty="0"/>
              <a:t>nodo[0]  # valor</a:t>
            </a:r>
            <a:br>
              <a:rPr lang="es-ES" sz="2200" dirty="0"/>
            </a:br>
            <a:r>
              <a:rPr lang="es-ES" sz="2200" dirty="0"/>
              <a:t>nodo[1]  # subárbol izquierdo</a:t>
            </a:r>
            <a:br>
              <a:rPr lang="es-ES" sz="2200" dirty="0"/>
            </a:br>
            <a:r>
              <a:rPr lang="es-ES" sz="2200" dirty="0"/>
              <a:t>nodo[2]  # subárbol derecho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95617-D5DD-5E0A-7ECC-C5D1D3528AE3}"/>
              </a:ext>
            </a:extLst>
          </p:cNvPr>
          <p:cNvSpPr txBox="1">
            <a:spLocks/>
          </p:cNvSpPr>
          <p:nvPr/>
        </p:nvSpPr>
        <p:spPr>
          <a:xfrm>
            <a:off x="8321888" y="479684"/>
            <a:ext cx="3612629" cy="32278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2400" b="1" dirty="0"/>
              <a:t>Asignación por índice</a:t>
            </a:r>
            <a:r>
              <a:rPr lang="es-ES" sz="2400" dirty="0"/>
              <a:t>: modificar un subárbol o valor del nodo.</a:t>
            </a:r>
          </a:p>
          <a:p>
            <a:endParaRPr lang="es-ES" sz="2400" dirty="0"/>
          </a:p>
          <a:p>
            <a:endParaRPr lang="es-ES" sz="2400" dirty="0"/>
          </a:p>
          <a:p>
            <a:endParaRPr lang="es-ES" sz="2400" dirty="0"/>
          </a:p>
          <a:p>
            <a:r>
              <a:rPr lang="en-US" sz="2200" dirty="0" err="1">
                <a:latin typeface="Consolas" panose="020B0609020204030204" pitchFamily="49" charset="0"/>
              </a:rPr>
              <a:t>nodo</a:t>
            </a:r>
            <a:r>
              <a:rPr lang="en-US" sz="2200" dirty="0">
                <a:latin typeface="Consolas" panose="020B0609020204030204" pitchFamily="49" charset="0"/>
              </a:rPr>
              <a:t>[1] = [7, [], []]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B2E58-72FF-28B8-3F87-A84CF45581EE}"/>
              </a:ext>
            </a:extLst>
          </p:cNvPr>
          <p:cNvSpPr txBox="1"/>
          <p:nvPr/>
        </p:nvSpPr>
        <p:spPr>
          <a:xfrm>
            <a:off x="4451342" y="4242216"/>
            <a:ext cx="7417341" cy="21680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s-ES" sz="2400" b="1" dirty="0"/>
              <a:t>Comparación con listas vacías</a:t>
            </a:r>
            <a:r>
              <a:rPr lang="es-ES" sz="2400" dirty="0"/>
              <a:t>: para verificar si un subárbol está vacío (es decir, si es una hoja).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sz="2200" dirty="0" err="1">
                <a:latin typeface="Consolas" panose="020B0609020204030204" pitchFamily="49" charset="0"/>
              </a:rPr>
              <a:t>if</a:t>
            </a:r>
            <a:r>
              <a:rPr lang="es-ES" sz="2200" dirty="0">
                <a:latin typeface="Consolas" panose="020B0609020204030204" pitchFamily="49" charset="0"/>
              </a:rPr>
              <a:t> nodo[1] == []:</a:t>
            </a:r>
            <a:br>
              <a:rPr lang="es-ES" sz="2200" dirty="0">
                <a:latin typeface="Consolas" panose="020B0609020204030204" pitchFamily="49" charset="0"/>
              </a:rPr>
            </a:br>
            <a:r>
              <a:rPr lang="es-ES" sz="2200" dirty="0">
                <a:latin typeface="Consolas" panose="020B0609020204030204" pitchFamily="49" charset="0"/>
              </a:rPr>
              <a:t>    </a:t>
            </a:r>
            <a:r>
              <a:rPr lang="es-ES" sz="2200" dirty="0" err="1">
                <a:latin typeface="Consolas" panose="020B0609020204030204" pitchFamily="49" charset="0"/>
              </a:rPr>
              <a:t>print</a:t>
            </a:r>
            <a:r>
              <a:rPr lang="es-ES" sz="2200" dirty="0">
                <a:latin typeface="Consolas" panose="020B0609020204030204" pitchFamily="49" charset="0"/>
              </a:rPr>
              <a:t>("No tiene hijo izquierdo")</a:t>
            </a:r>
            <a:endParaRPr lang="en-US" sz="2200" dirty="0">
              <a:latin typeface="Consolas" panose="020B0609020204030204" pitchFamily="49" charset="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3F29CF9-9E01-9178-FE78-A9531DF2B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12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55"/>
    </mc:Choice>
    <mc:Fallback>
      <p:transition spd="slow" advTm="56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FA7BD-9BB8-BD11-0B60-78B2E276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43862-86B6-D5C6-9CEC-F5AD86E71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1221877"/>
          </a:xfrm>
        </p:spPr>
        <p:txBody>
          <a:bodyPr anchor="b">
            <a:normAutofit/>
          </a:bodyPr>
          <a:lstStyle/>
          <a:p>
            <a:r>
              <a:rPr lang="en-US" sz="5400" dirty="0"/>
              <a:t>Caso </a:t>
            </a:r>
            <a:r>
              <a:rPr lang="en-US" sz="5400" dirty="0" err="1"/>
              <a:t>práctico</a:t>
            </a:r>
            <a:endParaRPr lang="en-US" sz="54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21F58FF-F121-8319-6D73-C8E50ADB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2079" y="1918741"/>
            <a:ext cx="7480091" cy="4939259"/>
          </a:xfrm>
        </p:spPr>
        <p:txBody>
          <a:bodyPr>
            <a:normAutofit lnSpcReduction="10000"/>
          </a:bodyPr>
          <a:lstStyle/>
          <a:p>
            <a:r>
              <a:rPr lang="es-ES" dirty="0"/>
              <a:t>Se plantea la construcción y manipulación de un </a:t>
            </a:r>
            <a:r>
              <a:rPr lang="es-ES" b="1" dirty="0"/>
              <a:t>árbol binario</a:t>
            </a:r>
            <a:r>
              <a:rPr lang="es-ES" dirty="0"/>
              <a:t> utilizando únicamente </a:t>
            </a:r>
            <a:r>
              <a:rPr lang="es-ES" b="1" dirty="0"/>
              <a:t>listas anidadas</a:t>
            </a:r>
            <a:r>
              <a:rPr lang="es-ES" dirty="0"/>
              <a:t> en Python. </a:t>
            </a:r>
          </a:p>
          <a:p>
            <a:r>
              <a:rPr lang="es-ES" dirty="0"/>
              <a:t>El objetivo 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dirty="0"/>
              <a:t>Crear un árbol vacío y nodos nuevos.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dirty="0"/>
              <a:t>Insertar valores como hijos izquierdos o derechos.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dirty="0"/>
              <a:t>Recorrer el árbol en </a:t>
            </a:r>
            <a:r>
              <a:rPr lang="es-ES" b="1" dirty="0" err="1"/>
              <a:t>preorden</a:t>
            </a:r>
            <a:r>
              <a:rPr lang="es-ES" dirty="0"/>
              <a:t>, </a:t>
            </a:r>
            <a:r>
              <a:rPr lang="es-ES" b="1" dirty="0" err="1"/>
              <a:t>inorden</a:t>
            </a:r>
            <a:r>
              <a:rPr lang="es-ES" dirty="0"/>
              <a:t> y </a:t>
            </a:r>
            <a:r>
              <a:rPr lang="es-ES" b="1" dirty="0" err="1"/>
              <a:t>postorden</a:t>
            </a:r>
            <a:r>
              <a:rPr lang="es-ES" dirty="0"/>
              <a:t>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s-ES" dirty="0"/>
              <a:t>Visualizar su estructura en consola “girada” 90° para facilitar la lectura.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60123-5028-03B8-3E15-844ACB82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2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07DCAE-8EF1-927C-6F08-EC2861EC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Metodologías</a:t>
            </a:r>
            <a:r>
              <a:rPr lang="en-US" dirty="0"/>
              <a:t> </a:t>
            </a:r>
            <a:r>
              <a:rPr lang="en-US" dirty="0" err="1"/>
              <a:t>aplicadas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DD7F7-D62C-B54F-11BA-C5ACBA26D9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/>
              <a:t> Metodología aplicada</a:t>
            </a:r>
          </a:p>
          <a:p>
            <a:r>
              <a:rPr lang="es-ES" sz="2400" dirty="0"/>
              <a:t>Investigación sobre árboles binarios y listas en Python</a:t>
            </a:r>
          </a:p>
          <a:p>
            <a:r>
              <a:rPr lang="es-ES" sz="2400" dirty="0"/>
              <a:t>Elección de listas anidadas por su simplicidad y claridad</a:t>
            </a:r>
          </a:p>
          <a:p>
            <a:r>
              <a:rPr lang="es-ES" sz="2400" dirty="0"/>
              <a:t>Desarrollo de funciones: crear nodos, insertar, recorrer y visualizar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FB5059-6904-2E87-BE09-CE95A2D6C0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400" b="1" dirty="0"/>
              <a:t>Resultados obtenidos</a:t>
            </a:r>
          </a:p>
          <a:p>
            <a:r>
              <a:rPr lang="es-ES" sz="2400" dirty="0"/>
              <a:t>Árbol binario funcional con listas</a:t>
            </a:r>
          </a:p>
          <a:p>
            <a:r>
              <a:rPr lang="es-ES" sz="2400" dirty="0"/>
              <a:t>Recorridos correctos: </a:t>
            </a:r>
            <a:r>
              <a:rPr lang="es-ES" sz="2400" dirty="0" err="1"/>
              <a:t>preorden</a:t>
            </a:r>
            <a:r>
              <a:rPr lang="es-ES" sz="2400" dirty="0"/>
              <a:t>, </a:t>
            </a:r>
            <a:r>
              <a:rPr lang="es-ES" sz="2400" dirty="0" err="1"/>
              <a:t>inorden</a:t>
            </a:r>
            <a:r>
              <a:rPr lang="es-ES" sz="2400" dirty="0"/>
              <a:t>, </a:t>
            </a:r>
            <a:r>
              <a:rPr lang="es-ES" sz="2400" dirty="0" err="1"/>
              <a:t>postorden</a:t>
            </a:r>
            <a:r>
              <a:rPr lang="es-ES" sz="2400" dirty="0"/>
              <a:t>, por niveles</a:t>
            </a:r>
          </a:p>
          <a:p>
            <a:r>
              <a:rPr lang="es-ES" sz="2400" dirty="0"/>
              <a:t>Visualización clara de la estructura en consola</a:t>
            </a:r>
          </a:p>
          <a:p>
            <a:r>
              <a:rPr lang="es-ES" sz="2400" dirty="0"/>
              <a:t>Pruebas exitosas con árboles vacíos y con varios niveles</a:t>
            </a:r>
          </a:p>
          <a:p>
            <a:endParaRPr lang="en-US" sz="24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C4F2E9F-9B15-FBE6-492F-A3EA73BB0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453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02"/>
    </mc:Choice>
    <mc:Fallback>
      <p:transition spd="slow" advTm="5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07DCAE-8EF1-927C-6F08-EC2861EC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Conclusiones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DD7F7-D62C-B54F-11BA-C5ACBA26D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05383"/>
          </a:xfrm>
        </p:spPr>
        <p:txBody>
          <a:bodyPr>
            <a:normAutofit/>
          </a:bodyPr>
          <a:lstStyle/>
          <a:p>
            <a:r>
              <a:rPr lang="es-ES" sz="2400" dirty="0"/>
              <a:t>Aplicamos árboles binarios utilizando listas anidadas en Python</a:t>
            </a:r>
          </a:p>
          <a:p>
            <a:r>
              <a:rPr lang="es-ES" sz="2400" dirty="0"/>
              <a:t>Usamos funciones recursivas para recorrer y construir el árbol</a:t>
            </a:r>
          </a:p>
          <a:p>
            <a:r>
              <a:rPr lang="es-ES" sz="2400" dirty="0"/>
              <a:t>Representamos datos jerárquicamente de forma estructurada</a:t>
            </a:r>
          </a:p>
          <a:p>
            <a:r>
              <a:rPr lang="es-ES" sz="2400" dirty="0"/>
              <a:t>Visualizamos el árbol en consola girado 90° para mejor comprensión</a:t>
            </a:r>
          </a:p>
          <a:p>
            <a:r>
              <a:rPr lang="es-ES" sz="2400" dirty="0"/>
              <a:t>Probamos recorridos </a:t>
            </a:r>
            <a:r>
              <a:rPr lang="es-ES" sz="2400" dirty="0" err="1"/>
              <a:t>preorden</a:t>
            </a:r>
            <a:r>
              <a:rPr lang="es-ES" sz="2400" dirty="0"/>
              <a:t>, </a:t>
            </a:r>
            <a:r>
              <a:rPr lang="es-ES" sz="2400" dirty="0" err="1"/>
              <a:t>inorden</a:t>
            </a:r>
            <a:r>
              <a:rPr lang="es-ES" sz="2400" dirty="0"/>
              <a:t>, </a:t>
            </a:r>
            <a:r>
              <a:rPr lang="es-ES" sz="2400" dirty="0" err="1"/>
              <a:t>postorden</a:t>
            </a:r>
            <a:r>
              <a:rPr lang="es-ES" sz="2400" dirty="0"/>
              <a:t> y por niveles</a:t>
            </a:r>
          </a:p>
          <a:p>
            <a:r>
              <a:rPr lang="es-ES" sz="2400" dirty="0"/>
              <a:t>Validamos cada función con ejemplos prácticos y pruebas simples</a:t>
            </a:r>
          </a:p>
          <a:p>
            <a:r>
              <a:rPr lang="es-ES" sz="2400" dirty="0"/>
              <a:t>Consolidamos buenas prácticas de programación y trabajo colaborativo</a:t>
            </a:r>
            <a:endParaRPr lang="en-US" sz="24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E46E247-B13B-AA62-3993-972DCCB26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945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0"/>
    </mc:Choice>
    <mc:Fallback>
      <p:transition spd="slow" advTm="2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0FFE-0278-FC6D-8A97-624AFE97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CEE4-5B7A-3CDF-2671-D7E0B47C7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Saludos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CB8C7-4E2A-920D-0ED3-54E5B3545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/>
          </a:bodyPr>
          <a:lstStyle/>
          <a:p>
            <a:r>
              <a:rPr lang="en-US" dirty="0"/>
              <a:t>Gracias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presentaci</a:t>
            </a:r>
            <a:r>
              <a:rPr lang="es-419" dirty="0" err="1"/>
              <a:t>ón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3157BB-3ADF-DAEC-DD98-023FB5C9B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237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2"/>
    </mc:Choice>
    <mc:Fallback>
      <p:transition spd="slow" advTm="5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174" y="798973"/>
            <a:ext cx="3807501" cy="158379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Introducción</a:t>
            </a:r>
            <a:endParaRPr lang="en-ZA" sz="28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A786E-0E2E-A5F1-9530-3E0C492EE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7045" y="1603948"/>
            <a:ext cx="5885519" cy="37325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ES" sz="2400" b="1" dirty="0"/>
              <a:t>Temas trabajados: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Estructura de árbol binario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Representación con listas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Recorridos: </a:t>
            </a:r>
            <a:r>
              <a:rPr lang="es-ES" sz="2400" dirty="0" err="1"/>
              <a:t>inorden</a:t>
            </a:r>
            <a:r>
              <a:rPr lang="es-ES" sz="2400" dirty="0"/>
              <a:t>, </a:t>
            </a:r>
            <a:r>
              <a:rPr lang="es-ES" sz="2400" dirty="0" err="1"/>
              <a:t>preorden</a:t>
            </a:r>
            <a:r>
              <a:rPr lang="es-ES" sz="2400" dirty="0"/>
              <a:t>, </a:t>
            </a:r>
            <a:r>
              <a:rPr lang="es-ES" sz="2400" dirty="0" err="1"/>
              <a:t>postorden</a:t>
            </a:r>
            <a:r>
              <a:rPr lang="es-ES" sz="2400" dirty="0"/>
              <a:t> y por niveles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Visualización jerárquica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Inserción y manipulación de nodos</a:t>
            </a:r>
          </a:p>
          <a:p>
            <a:endParaRPr lang="en-US" sz="2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CFD4E6F-75D4-F13C-C2FC-A1747891FBE4}"/>
              </a:ext>
            </a:extLst>
          </p:cNvPr>
          <p:cNvSpPr/>
          <p:nvPr/>
        </p:nvSpPr>
        <p:spPr>
          <a:xfrm>
            <a:off x="1259174" y="2893103"/>
            <a:ext cx="3612629" cy="2443396"/>
          </a:xfrm>
          <a:custGeom>
            <a:avLst/>
            <a:gdLst>
              <a:gd name="connsiteX0" fmla="*/ 0 w 2790824"/>
              <a:gd name="connsiteY0" fmla="*/ 204754 h 1228500"/>
              <a:gd name="connsiteX1" fmla="*/ 204754 w 2790824"/>
              <a:gd name="connsiteY1" fmla="*/ 0 h 1228500"/>
              <a:gd name="connsiteX2" fmla="*/ 2586070 w 2790824"/>
              <a:gd name="connsiteY2" fmla="*/ 0 h 1228500"/>
              <a:gd name="connsiteX3" fmla="*/ 2790824 w 2790824"/>
              <a:gd name="connsiteY3" fmla="*/ 204754 h 1228500"/>
              <a:gd name="connsiteX4" fmla="*/ 2790824 w 2790824"/>
              <a:gd name="connsiteY4" fmla="*/ 1023746 h 1228500"/>
              <a:gd name="connsiteX5" fmla="*/ 2586070 w 2790824"/>
              <a:gd name="connsiteY5" fmla="*/ 1228500 h 1228500"/>
              <a:gd name="connsiteX6" fmla="*/ 204754 w 2790824"/>
              <a:gd name="connsiteY6" fmla="*/ 1228500 h 1228500"/>
              <a:gd name="connsiteX7" fmla="*/ 0 w 2790824"/>
              <a:gd name="connsiteY7" fmla="*/ 1023746 h 1228500"/>
              <a:gd name="connsiteX8" fmla="*/ 0 w 2790824"/>
              <a:gd name="connsiteY8" fmla="*/ 204754 h 122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0824" h="1228500">
                <a:moveTo>
                  <a:pt x="0" y="204754"/>
                </a:moveTo>
                <a:cubicBezTo>
                  <a:pt x="0" y="91671"/>
                  <a:pt x="91671" y="0"/>
                  <a:pt x="204754" y="0"/>
                </a:cubicBezTo>
                <a:lnTo>
                  <a:pt x="2586070" y="0"/>
                </a:lnTo>
                <a:cubicBezTo>
                  <a:pt x="2699153" y="0"/>
                  <a:pt x="2790824" y="91671"/>
                  <a:pt x="2790824" y="204754"/>
                </a:cubicBezTo>
                <a:lnTo>
                  <a:pt x="2790824" y="1023746"/>
                </a:lnTo>
                <a:cubicBezTo>
                  <a:pt x="2790824" y="1136829"/>
                  <a:pt x="2699153" y="1228500"/>
                  <a:pt x="2586070" y="1228500"/>
                </a:cubicBezTo>
                <a:lnTo>
                  <a:pt x="204754" y="1228500"/>
                </a:lnTo>
                <a:cubicBezTo>
                  <a:pt x="91671" y="1228500"/>
                  <a:pt x="0" y="1136829"/>
                  <a:pt x="0" y="1023746"/>
                </a:cubicBezTo>
                <a:lnTo>
                  <a:pt x="0" y="20475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120" tIns="117120" rIns="117120" bIns="117120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kern="1200" dirty="0"/>
              <a:t>Objetivo general: </a:t>
            </a:r>
            <a:br>
              <a:rPr lang="es-ES" sz="2000" kern="1200" dirty="0"/>
            </a:br>
            <a:r>
              <a:rPr lang="es-ES" sz="2000" kern="1200" dirty="0"/>
              <a:t>Implementar un árbol binario usando listas anidadas en Python, comprendiendo su estructura, funcionamiento y recorridos.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394544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DD85-6A78-AFE1-6BE8-92E60DCF9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57DD086-7CB0-30DE-C521-9F4AC686D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286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"/>
    </mc:Choice>
    <mc:Fallback>
      <p:transition spd="slow" advTm="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779" y="256674"/>
            <a:ext cx="6594768" cy="576072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¿Qué es un árbol en programación?</a:t>
            </a:r>
          </a:p>
          <a:p>
            <a:endParaRPr lang="en-US" dirty="0"/>
          </a:p>
        </p:txBody>
      </p:sp>
      <p:pic>
        <p:nvPicPr>
          <p:cNvPr id="7" name="Picture 6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7A68F93E-53F2-F885-8BF5-13BC3BB7A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779" y="1105008"/>
            <a:ext cx="6140693" cy="575299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5606114-D4BB-7FBC-8E5E-E3F528C6F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708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3"/>
    </mc:Choice>
    <mc:Fallback>
      <p:transition spd="slow" advTm="14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DE2-F3D2-4A53-39B5-325F0B797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DAC784-4D9A-8614-DEAD-0C177E907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779" y="256674"/>
            <a:ext cx="6594768" cy="576072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Componentes básicos de un árbol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AED915-694C-61D9-9B3E-1D962D38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6" y="1710410"/>
            <a:ext cx="5944588" cy="36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08AF70-6B56-3240-8500-4E89D7AE2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9"/>
          <a:stretch>
            <a:fillRect/>
          </a:stretch>
        </p:blipFill>
        <p:spPr bwMode="auto">
          <a:xfrm>
            <a:off x="7305496" y="3966588"/>
            <a:ext cx="4404546" cy="28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1AF4392-382D-AEC5-73E6-14A1FBC1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1"/>
          <a:stretch>
            <a:fillRect/>
          </a:stretch>
        </p:blipFill>
        <p:spPr bwMode="auto">
          <a:xfrm>
            <a:off x="7542044" y="1158556"/>
            <a:ext cx="3931450" cy="28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F174E07-277C-66F2-C8DC-AF0F0D726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822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8"/>
    </mc:Choice>
    <mc:Fallback>
      <p:transition spd="slow" advTm="1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296D-975D-A408-C66D-8DF3AB9A1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6AE602-FE1C-AE76-C4DF-B60B86F31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0779" y="256674"/>
            <a:ext cx="6594768" cy="57607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1F5E88-D8AC-36DF-B8FB-F7BED693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80" y="548637"/>
            <a:ext cx="8041366" cy="57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4C41E5C-028D-236D-06F6-3C81D3DB3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07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1"/>
    </mc:Choice>
    <mc:Fallback>
      <p:transition spd="slow" advTm="8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12174-49BE-BE0D-512D-BA350FAA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F2A58A-D6ED-CBFC-F6A7-355C94CC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695" y="0"/>
            <a:ext cx="6594768" cy="5760726"/>
          </a:xfrm>
        </p:spPr>
        <p:txBody>
          <a:bodyPr>
            <a:normAutofit/>
          </a:bodyPr>
          <a:lstStyle/>
          <a:p>
            <a:r>
              <a:rPr lang="es-419" sz="3600" b="1" dirty="0"/>
              <a:t>RECORRIDOS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9F358F2-B3C6-6D5E-45B9-D9F3D523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767" y="1031102"/>
            <a:ext cx="8434466" cy="56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F3919BE6-B93B-8F09-8784-F820ACE243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84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30"/>
    </mc:Choice>
    <mc:Fallback>
      <p:transition spd="slow" advTm="9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88A5-FCDF-992C-7EB4-5144E69F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E04507-BC1C-31DE-096D-E7DEE5C84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695" y="0"/>
            <a:ext cx="6594768" cy="5760726"/>
          </a:xfrm>
        </p:spPr>
        <p:txBody>
          <a:bodyPr>
            <a:normAutofit/>
          </a:bodyPr>
          <a:lstStyle/>
          <a:p>
            <a:r>
              <a:rPr lang="es-419" sz="3600" b="1" dirty="0"/>
              <a:t>RECORRIDOS</a:t>
            </a:r>
            <a:endParaRPr lang="en-US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D3E0B32-B8D8-FECA-8027-8B302E6F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34" y="839449"/>
            <a:ext cx="8285188" cy="57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3B3FBCA-8257-4FD0-35F6-D0392691C6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75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90"/>
    </mc:Choice>
    <mc:Fallback>
      <p:transition spd="slow" advTm="7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BDE93-56BA-7544-E2D1-BB4FF3F9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7EDD107-99B0-D0B7-3EC1-63A60A158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4695" y="0"/>
            <a:ext cx="6594768" cy="5760726"/>
          </a:xfrm>
        </p:spPr>
        <p:txBody>
          <a:bodyPr>
            <a:normAutofit/>
          </a:bodyPr>
          <a:lstStyle/>
          <a:p>
            <a:r>
              <a:rPr lang="es-419" sz="3600" b="1" dirty="0"/>
              <a:t>RECORRIDOS</a:t>
            </a:r>
            <a:endParaRPr lang="en-US" b="1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79E7368-320D-4219-3A24-87F7958A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40" y="795925"/>
            <a:ext cx="8298719" cy="57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25FAB05-476F-EA95-A2BC-97F90D0033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99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83"/>
    </mc:Choice>
    <mc:Fallback>
      <p:transition spd="slow" advTm="8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4.3|18.2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4.3|18.2|2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4.3|18.2|2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24.3|18.2|21.5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1787</TotalTime>
  <Words>2016</Words>
  <Application>Microsoft Office PowerPoint</Application>
  <PresentationFormat>Widescreen</PresentationFormat>
  <Paragraphs>152</Paragraphs>
  <Slides>17</Slides>
  <Notes>17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Gill Sans MT</vt:lpstr>
      <vt:lpstr>Gallery</vt:lpstr>
      <vt:lpstr>Trabajo práctico integrador Programación 1  Título: “Árboles con listas”  PROFESOR: Nico Quirós TUTORA: Flor Gubiotti </vt:lpstr>
      <vt:lpstr>Introducción</vt:lpstr>
      <vt:lpstr>Marco Teórico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Listas en Python</vt:lpstr>
      <vt:lpstr> Representación de un árbol con listas anidadas</vt:lpstr>
      <vt:lpstr> Funciones y operaciones comunes</vt:lpstr>
      <vt:lpstr>Caso práctico</vt:lpstr>
      <vt:lpstr>Metodologías aplicadas  y Resultados obtenidos</vt:lpstr>
      <vt:lpstr>Conclusiones</vt:lpstr>
      <vt:lpstr>Saludos!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Sol Yoon</dc:creator>
  <cp:lastModifiedBy>Sol Yoon</cp:lastModifiedBy>
  <cp:revision>7</cp:revision>
  <dcterms:created xsi:type="dcterms:W3CDTF">2025-06-10T01:17:56Z</dcterms:created>
  <dcterms:modified xsi:type="dcterms:W3CDTF">2025-06-17T20:12:46Z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